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3"/>
  </p:notesMasterIdLst>
  <p:handoutMasterIdLst>
    <p:handoutMasterId r:id="rId254"/>
  </p:handoutMasterIdLst>
  <p:sldIdLst>
    <p:sldId id="256" r:id="rId2"/>
    <p:sldId id="257" r:id="rId3"/>
    <p:sldId id="538" r:id="rId4"/>
    <p:sldId id="476" r:id="rId5"/>
    <p:sldId id="49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509" r:id="rId15"/>
    <p:sldId id="510" r:id="rId16"/>
    <p:sldId id="511" r:id="rId17"/>
    <p:sldId id="512" r:id="rId18"/>
    <p:sldId id="266" r:id="rId19"/>
    <p:sldId id="267" r:id="rId20"/>
    <p:sldId id="268" r:id="rId21"/>
    <p:sldId id="269" r:id="rId22"/>
    <p:sldId id="552" r:id="rId23"/>
    <p:sldId id="520" r:id="rId24"/>
    <p:sldId id="270" r:id="rId25"/>
    <p:sldId id="271" r:id="rId26"/>
    <p:sldId id="301" r:id="rId27"/>
    <p:sldId id="466" r:id="rId28"/>
    <p:sldId id="272" r:id="rId29"/>
    <p:sldId id="273" r:id="rId30"/>
    <p:sldId id="504" r:id="rId31"/>
    <p:sldId id="405" r:id="rId32"/>
    <p:sldId id="275" r:id="rId33"/>
    <p:sldId id="477" r:id="rId34"/>
    <p:sldId id="397" r:id="rId35"/>
    <p:sldId id="276" r:id="rId36"/>
    <p:sldId id="277" r:id="rId37"/>
    <p:sldId id="307" r:id="rId38"/>
    <p:sldId id="278" r:id="rId39"/>
    <p:sldId id="279" r:id="rId40"/>
    <p:sldId id="396" r:id="rId41"/>
    <p:sldId id="280" r:id="rId42"/>
    <p:sldId id="295" r:id="rId43"/>
    <p:sldId id="429" r:id="rId44"/>
    <p:sldId id="398" r:id="rId45"/>
    <p:sldId id="282" r:id="rId46"/>
    <p:sldId id="283" r:id="rId47"/>
    <p:sldId id="547" r:id="rId48"/>
    <p:sldId id="284" r:id="rId49"/>
    <p:sldId id="285" r:id="rId50"/>
    <p:sldId id="287" r:id="rId51"/>
    <p:sldId id="288" r:id="rId52"/>
    <p:sldId id="299" r:id="rId53"/>
    <p:sldId id="286" r:id="rId54"/>
    <p:sldId id="499" r:id="rId55"/>
    <p:sldId id="289" r:id="rId56"/>
    <p:sldId id="291" r:id="rId57"/>
    <p:sldId id="292" r:id="rId58"/>
    <p:sldId id="293" r:id="rId59"/>
    <p:sldId id="399" r:id="rId60"/>
    <p:sldId id="294" r:id="rId61"/>
    <p:sldId id="539" r:id="rId62"/>
    <p:sldId id="296" r:id="rId63"/>
    <p:sldId id="297" r:id="rId64"/>
    <p:sldId id="300" r:id="rId65"/>
    <p:sldId id="298" r:id="rId66"/>
    <p:sldId id="542" r:id="rId67"/>
    <p:sldId id="306" r:id="rId68"/>
    <p:sldId id="305" r:id="rId69"/>
    <p:sldId id="534" r:id="rId70"/>
    <p:sldId id="402" r:id="rId71"/>
    <p:sldId id="302" r:id="rId72"/>
    <p:sldId id="303" r:id="rId73"/>
    <p:sldId id="308" r:id="rId74"/>
    <p:sldId id="497" r:id="rId75"/>
    <p:sldId id="527" r:id="rId76"/>
    <p:sldId id="309" r:id="rId77"/>
    <p:sldId id="313" r:id="rId78"/>
    <p:sldId id="314" r:id="rId79"/>
    <p:sldId id="475" r:id="rId80"/>
    <p:sldId id="315" r:id="rId81"/>
    <p:sldId id="310" r:id="rId82"/>
    <p:sldId id="311" r:id="rId83"/>
    <p:sldId id="312" r:id="rId84"/>
    <p:sldId id="316" r:id="rId85"/>
    <p:sldId id="317" r:id="rId86"/>
    <p:sldId id="318" r:id="rId87"/>
    <p:sldId id="320" r:id="rId88"/>
    <p:sldId id="319" r:id="rId89"/>
    <p:sldId id="321" r:id="rId90"/>
    <p:sldId id="322" r:id="rId91"/>
    <p:sldId id="323" r:id="rId92"/>
    <p:sldId id="324" r:id="rId93"/>
    <p:sldId id="325" r:id="rId94"/>
    <p:sldId id="327" r:id="rId95"/>
    <p:sldId id="334" r:id="rId96"/>
    <p:sldId id="326" r:id="rId97"/>
    <p:sldId id="328" r:id="rId98"/>
    <p:sldId id="329" r:id="rId99"/>
    <p:sldId id="330" r:id="rId100"/>
    <p:sldId id="331" r:id="rId101"/>
    <p:sldId id="332" r:id="rId102"/>
    <p:sldId id="333" r:id="rId103"/>
    <p:sldId id="335" r:id="rId104"/>
    <p:sldId id="336" r:id="rId105"/>
    <p:sldId id="337" r:id="rId106"/>
    <p:sldId id="338" r:id="rId107"/>
    <p:sldId id="339" r:id="rId108"/>
    <p:sldId id="341" r:id="rId109"/>
    <p:sldId id="340" r:id="rId110"/>
    <p:sldId id="506" r:id="rId111"/>
    <p:sldId id="355" r:id="rId112"/>
    <p:sldId id="505" r:id="rId113"/>
    <p:sldId id="342" r:id="rId114"/>
    <p:sldId id="344" r:id="rId115"/>
    <p:sldId id="345" r:id="rId116"/>
    <p:sldId id="536" r:id="rId117"/>
    <p:sldId id="537" r:id="rId118"/>
    <p:sldId id="346" r:id="rId119"/>
    <p:sldId id="409" r:id="rId120"/>
    <p:sldId id="408" r:id="rId121"/>
    <p:sldId id="410" r:id="rId122"/>
    <p:sldId id="540" r:id="rId123"/>
    <p:sldId id="411" r:id="rId124"/>
    <p:sldId id="390" r:id="rId125"/>
    <p:sldId id="440" r:id="rId126"/>
    <p:sldId id="421" r:id="rId127"/>
    <p:sldId id="419" r:id="rId128"/>
    <p:sldId id="420" r:id="rId129"/>
    <p:sldId id="388" r:id="rId130"/>
    <p:sldId id="389" r:id="rId131"/>
    <p:sldId id="391" r:id="rId132"/>
    <p:sldId id="394" r:id="rId133"/>
    <p:sldId id="438" r:id="rId134"/>
    <p:sldId id="441" r:id="rId135"/>
    <p:sldId id="393" r:id="rId136"/>
    <p:sldId id="435" r:id="rId137"/>
    <p:sldId id="417" r:id="rId138"/>
    <p:sldId id="404" r:id="rId139"/>
    <p:sldId id="395" r:id="rId140"/>
    <p:sldId id="437" r:id="rId141"/>
    <p:sldId id="439" r:id="rId142"/>
    <p:sldId id="500" r:id="rId143"/>
    <p:sldId id="501" r:id="rId144"/>
    <p:sldId id="513" r:id="rId145"/>
    <p:sldId id="514" r:id="rId146"/>
    <p:sldId id="464" r:id="rId147"/>
    <p:sldId id="412" r:id="rId148"/>
    <p:sldId id="413" r:id="rId149"/>
    <p:sldId id="415" r:id="rId150"/>
    <p:sldId id="467" r:id="rId151"/>
    <p:sldId id="495" r:id="rId152"/>
    <p:sldId id="403" r:id="rId153"/>
    <p:sldId id="360" r:id="rId154"/>
    <p:sldId id="382" r:id="rId155"/>
    <p:sldId id="521" r:id="rId156"/>
    <p:sldId id="423" r:id="rId157"/>
    <p:sldId id="493" r:id="rId158"/>
    <p:sldId id="365" r:id="rId159"/>
    <p:sldId id="364" r:id="rId160"/>
    <p:sldId id="368" r:id="rId161"/>
    <p:sldId id="367" r:id="rId162"/>
    <p:sldId id="366" r:id="rId163"/>
    <p:sldId id="370" r:id="rId164"/>
    <p:sldId id="530" r:id="rId165"/>
    <p:sldId id="484" r:id="rId166"/>
    <p:sldId id="485" r:id="rId167"/>
    <p:sldId id="375" r:id="rId168"/>
    <p:sldId id="371" r:id="rId169"/>
    <p:sldId id="372" r:id="rId170"/>
    <p:sldId id="384" r:id="rId171"/>
    <p:sldId id="523" r:id="rId172"/>
    <p:sldId id="483" r:id="rId173"/>
    <p:sldId id="442" r:id="rId174"/>
    <p:sldId id="486" r:id="rId175"/>
    <p:sldId id="373" r:id="rId176"/>
    <p:sldId id="383" r:id="rId177"/>
    <p:sldId id="374" r:id="rId178"/>
    <p:sldId id="376" r:id="rId179"/>
    <p:sldId id="529" r:id="rId180"/>
    <p:sldId id="528" r:id="rId181"/>
    <p:sldId id="377" r:id="rId182"/>
    <p:sldId id="378" r:id="rId183"/>
    <p:sldId id="381" r:id="rId184"/>
    <p:sldId id="465" r:id="rId185"/>
    <p:sldId id="425" r:id="rId186"/>
    <p:sldId id="462" r:id="rId187"/>
    <p:sldId id="380" r:id="rId188"/>
    <p:sldId id="426" r:id="rId189"/>
    <p:sldId id="551" r:id="rId190"/>
    <p:sldId id="544" r:id="rId191"/>
    <p:sldId id="546" r:id="rId192"/>
    <p:sldId id="548" r:id="rId193"/>
    <p:sldId id="549" r:id="rId194"/>
    <p:sldId id="550" r:id="rId195"/>
    <p:sldId id="543" r:id="rId196"/>
    <p:sldId id="531" r:id="rId197"/>
    <p:sldId id="532" r:id="rId198"/>
    <p:sldId id="427" r:id="rId199"/>
    <p:sldId id="533" r:id="rId200"/>
    <p:sldId id="385" r:id="rId201"/>
    <p:sldId id="386" r:id="rId202"/>
    <p:sldId id="387" r:id="rId203"/>
    <p:sldId id="446" r:id="rId204"/>
    <p:sldId id="492" r:id="rId205"/>
    <p:sldId id="406" r:id="rId206"/>
    <p:sldId id="445" r:id="rId207"/>
    <p:sldId id="407" r:id="rId208"/>
    <p:sldId id="447" r:id="rId209"/>
    <p:sldId id="449" r:id="rId210"/>
    <p:sldId id="450" r:id="rId211"/>
    <p:sldId id="451" r:id="rId212"/>
    <p:sldId id="472" r:id="rId213"/>
    <p:sldId id="489" r:id="rId214"/>
    <p:sldId id="515" r:id="rId215"/>
    <p:sldId id="453" r:id="rId216"/>
    <p:sldId id="517" r:id="rId217"/>
    <p:sldId id="518" r:id="rId218"/>
    <p:sldId id="519" r:id="rId219"/>
    <p:sldId id="454" r:id="rId220"/>
    <p:sldId id="516" r:id="rId221"/>
    <p:sldId id="524" r:id="rId222"/>
    <p:sldId id="525" r:id="rId223"/>
    <p:sldId id="526" r:id="rId224"/>
    <p:sldId id="478" r:id="rId225"/>
    <p:sldId id="491" r:id="rId226"/>
    <p:sldId id="479" r:id="rId227"/>
    <p:sldId id="474" r:id="rId228"/>
    <p:sldId id="422" r:id="rId229"/>
    <p:sldId id="494" r:id="rId230"/>
    <p:sldId id="471" r:id="rId231"/>
    <p:sldId id="455" r:id="rId232"/>
    <p:sldId id="502" r:id="rId233"/>
    <p:sldId id="503" r:id="rId234"/>
    <p:sldId id="473" r:id="rId235"/>
    <p:sldId id="541" r:id="rId236"/>
    <p:sldId id="496" r:id="rId237"/>
    <p:sldId id="457" r:id="rId238"/>
    <p:sldId id="458" r:id="rId239"/>
    <p:sldId id="459" r:id="rId240"/>
    <p:sldId id="460" r:id="rId241"/>
    <p:sldId id="430" r:id="rId242"/>
    <p:sldId id="434" r:id="rId243"/>
    <p:sldId id="444" r:id="rId244"/>
    <p:sldId id="433" r:id="rId245"/>
    <p:sldId id="443" r:id="rId246"/>
    <p:sldId id="507" r:id="rId247"/>
    <p:sldId id="508" r:id="rId248"/>
    <p:sldId id="468" r:id="rId249"/>
    <p:sldId id="469" r:id="rId250"/>
    <p:sldId id="470" r:id="rId251"/>
    <p:sldId id="461" r:id="rId25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17" autoAdjust="0"/>
    <p:restoredTop sz="86485" autoAdjust="0"/>
  </p:normalViewPr>
  <p:slideViewPr>
    <p:cSldViewPr snapToGrid="0">
      <p:cViewPr>
        <p:scale>
          <a:sx n="90" d="100"/>
          <a:sy n="90" d="100"/>
        </p:scale>
        <p:origin x="264" y="92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64"/>
    </p:cViewPr>
  </p:sorterViewPr>
  <p:notesViewPr>
    <p:cSldViewPr snapToGrid="0">
      <p:cViewPr varScale="1">
        <p:scale>
          <a:sx n="67" d="100"/>
          <a:sy n="67" d="100"/>
        </p:scale>
        <p:origin x="286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notesMaster" Target="notesMasters/notesMaster1.xml"/><Relationship Id="rId254" Type="http://schemas.openxmlformats.org/officeDocument/2006/relationships/handoutMaster" Target="handoutMasters/handoutMaster1.xml"/><Relationship Id="rId255" Type="http://schemas.openxmlformats.org/officeDocument/2006/relationships/presProps" Target="presProps.xml"/><Relationship Id="rId256" Type="http://schemas.openxmlformats.org/officeDocument/2006/relationships/viewProps" Target="viewProps.xml"/><Relationship Id="rId257" Type="http://schemas.openxmlformats.org/officeDocument/2006/relationships/theme" Target="theme/theme1.xml"/><Relationship Id="rId258" Type="http://schemas.openxmlformats.org/officeDocument/2006/relationships/tableStyles" Target="tableStyles.xml"/><Relationship Id="rId259" Type="http://schemas.microsoft.com/office/2015/10/relationships/revisionInfo" Target="revisionInfo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2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2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2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2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2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2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2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2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2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2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2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2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2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2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2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2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2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2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6.xml"/></Relationships>
</file>

<file path=ppt/notesSlides/_rels/notesSlide2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2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2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2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1.xml"/></Relationships>
</file>

<file path=ppt/notesSlides/_rels/notesSlide2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2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2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2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5.xml"/></Relationships>
</file>

<file path=ppt/notesSlides/_rels/notesSlide2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2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2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8.xml"/></Relationships>
</file>

<file path=ppt/notesSlides/_rels/notesSlide2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2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2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2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3.xml"/></Relationships>
</file>

<file path=ppt/notesSlides/_rels/notesSlide2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2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2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2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2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8.xml"/></Relationships>
</file>

<file path=ppt/notesSlides/_rels/notesSlide2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2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875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57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99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049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9308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0960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7328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05342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4572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932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053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adgefficiency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1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www.youtube.com/watch?v=EeMCEQa85tw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42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10.png"/><Relationship Id="rId5" Type="http://schemas.openxmlformats.org/officeDocument/2006/relationships/image" Target="../media/image520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0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5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4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5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4" Type="http://schemas.openxmlformats.org/officeDocument/2006/relationships/image" Target="../media/image450.png"/><Relationship Id="rId5" Type="http://schemas.openxmlformats.org/officeDocument/2006/relationships/image" Target="../media/image471.png"/><Relationship Id="rId6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500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57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60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570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33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60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6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4" Type="http://schemas.openxmlformats.org/officeDocument/2006/relationships/image" Target="../media/image13.png"/><Relationship Id="rId1" Type="http://schemas.openxmlformats.org/officeDocument/2006/relationships/video" Target="https://www.youtube.com/embed/PtAIh9KSnjo?start=2878" TargetMode="External"/><Relationship Id="rId2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6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69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6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58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7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50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66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3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73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730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7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7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60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4" Type="http://schemas.openxmlformats.org/officeDocument/2006/relationships/image" Target="../media/image711.png"/><Relationship Id="rId5" Type="http://schemas.openxmlformats.org/officeDocument/2006/relationships/image" Target="../media/image7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78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7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82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83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822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84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821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DGEfficiency/DSR_R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8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89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4.xml"/><Relationship Id="rId4" Type="http://schemas.openxmlformats.org/officeDocument/2006/relationships/image" Target="../media/image90.jpeg"/><Relationship Id="rId1" Type="http://schemas.openxmlformats.org/officeDocument/2006/relationships/video" Target="https://www.youtube.com/embed/8tq1C8spV_g" TargetMode="External"/><Relationship Id="rId2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91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92.jpe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810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4" Type="http://schemas.openxmlformats.org/officeDocument/2006/relationships/image" Target="../media/image1010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93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94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9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850.png"/><Relationship Id="rId5" Type="http://schemas.openxmlformats.org/officeDocument/2006/relationships/image" Target="../media/image8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8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8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98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www0.cs.ucl.ac.uk/staff/d.silver/web/Resources_files/deep_rl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020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106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107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860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8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110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13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115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116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118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1.xml"/><Relationship Id="rId3" Type="http://schemas.openxmlformats.org/officeDocument/2006/relationships/hyperlink" Target="http://adgefficiency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13.png"/><Relationship Id="rId1" Type="http://schemas.openxmlformats.org/officeDocument/2006/relationships/video" Target="https://www.youtube.com/embed/i3lEG6aRGm8?start=1632" TargetMode="Externa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80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ADGEfficiency/DSR_RL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3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3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4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31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161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4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6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charset="-128"/>
                <a:ea typeface="Yu Gothic" charset="-128"/>
                <a:cs typeface="Yu Gothic" charset="-128"/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bias + variance + noise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sensitivity to noise in data set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sees patterns that aren’t there -&gt; overfitting</a:t>
            </a:r>
          </a:p>
          <a:p>
            <a:pPr lvl="0"/>
            <a:endParaRPr lang="en-GB" sz="20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assumptions in the learning algorithm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can miss relevant patterns -&gt; underfitting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xmlns="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xmlns="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No bootstrapping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use true discounted returns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learn online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xmlns="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Bias-variance 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tradeoff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TD(λ)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Eligibility traces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xmlns="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deviation from expected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consistent is my model / sampling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can often be dealt with by sampling more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sample inefficient 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expected deviation vs true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close to the truth is my model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biased away from an optimal agent / policy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environment model, bootstraps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free, samples actual returns, episodic only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Q-Learning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used experience replay &amp; target networks to improve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learning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i.e. funding a </a:t>
                </a:r>
                <a:r>
                  <a:rPr lang="en-GB" sz="2400" dirty="0" err="1">
                    <a:latin typeface="Yu Gothic" charset="-128"/>
                    <a:ea typeface="Yu Gothic" charset="-128"/>
                    <a:cs typeface="Yu Gothic" charset="-128"/>
                  </a:rPr>
                  <a:t>startup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with your own money</a:t>
                </a:r>
              </a:p>
              <a:p>
                <a:pPr lvl="0"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The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’,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Both model future expected discounted return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an action is</a:t>
                </a: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get exploration in Q-Learning?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/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sample efficient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2013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2015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–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experience replay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–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5554"/>
          <a:stretch/>
        </p:blipFill>
        <p:spPr>
          <a:xfrm>
            <a:off x="704378" y="3578087"/>
            <a:ext cx="3600000" cy="36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F364D4F-3B81-4347-8CDF-6641E8FE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8" y="1563480"/>
            <a:ext cx="3735766" cy="1742067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Significance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End to end deep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xmlns="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’</m:t>
                    </m:r>
                  </m:oMath>
                </a14:m>
                <a:endParaRPr lang="en-US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breaking correlations in data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Data efficiency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learn from experience multiple times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Allows seeding with human expert experience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Second innovation behind DQN</a:t>
                </a: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𝜽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/>
            <a:r>
              <a:rPr lang="en-GB" sz="24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= each estimate is independent of every other estimate (stability benefit)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no aliasing between similar states</a:t>
            </a:r>
            <a:r>
              <a:rPr lang="en-GB" sz="2400" dirty="0">
                <a:solidFill>
                  <a:sysClr val="windowText" lastClr="000000"/>
                </a:solidFill>
              </a:rPr>
              <a:t> = no sharing of knowledge between similar states or state actions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curse of dimensionality</a:t>
            </a:r>
            <a:r>
              <a:rPr lang="en-GB" sz="2400" dirty="0">
                <a:solidFill>
                  <a:sysClr val="windowText" lastClr="000000"/>
                </a:solidFill>
              </a:rPr>
              <a:t> = need one entry per state – high dimensional states means lots of entries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0E61458-A150-47B7-B265-77AE851F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2" y="1563480"/>
            <a:ext cx="5326317" cy="24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Stable training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DQN clips rewards to [-1, +1]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in a reasonable range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helps keep gradients under control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Lose information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Normalized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8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l-GR" sz="28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scalar in range [-1,+1]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σ</m:t>
                    </m:r>
                    <m:r>
                      <a:rPr lang="el-GR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∙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+</m:t>
                    </m:r>
                  </m:oMath>
                </a14:m>
                <a:r>
                  <a:rPr lang="el-GR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π</m:t>
                    </m:r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σ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π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to ensure </a:t>
                </a:r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r>
                        <a:rPr lang="en-GB" sz="2400" i="1" dirty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 [1,+1]</m:t>
                      </m:r>
                    </m:oMath>
                  </m:oMathPara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∙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+</m:t>
                    </m:r>
                  </m:oMath>
                </a14:m>
                <a:r>
                  <a:rPr lang="el-GR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l-GR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∙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+</m:t>
                    </m:r>
                  </m:oMath>
                </a14:m>
                <a:r>
                  <a:rPr lang="el-GR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2013	DQN – target network, experience replay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2015 Prioritized experience replay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Double DQN (DDQN) 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(A3C)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Yu Gothic" charset="-128"/>
                        <a:ea typeface="Yu Gothic" charset="-128"/>
                        <a:cs typeface="Yu Gothic" charset="-128"/>
                      </a:rPr>
                      <m:t>argmax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0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Double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less parameters than a table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generalize across states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DC61DF60-30D7-48B9-9BDD-D497AE6378FD}"/>
                  </a:ext>
                </a:extLst>
              </p:cNvPr>
              <p:cNvSpPr txBox="1"/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=3∗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GB" sz="3600" b="0" dirty="0"/>
              </a:p>
              <a:p>
                <a:pPr algn="ctr"/>
                <a:endParaRPr lang="en-GB" sz="3600" b="0" dirty="0"/>
              </a:p>
              <a:p>
                <a:pPr algn="ctr"/>
                <a:r>
                  <a:rPr lang="en-GB" sz="3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GB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GB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Vlad </a:t>
            </a:r>
            <a:r>
              <a:rPr lang="en-US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-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Deep RL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bootcamp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Emphasis on experimentation / grid searching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Huber loss instead of squared loss on Bellman error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RMSProp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instead of vanilla SGD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Off policy control - 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Maximization bias - addressed by Double Q-Learning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Deadly triad – off policy, non-linear functions, bootstrapping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Experience replay – more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, data efficiency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Target network – reduces correlation between target &amp; network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a value function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value function to </a:t>
                </a:r>
                <a:r>
                  <a:rPr lang="en-GB" sz="20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="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policy to </a:t>
                </a:r>
                <a:r>
                  <a:rPr lang="en-GB" sz="20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xmlns="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xmlns="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xmlns="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model complex dynamics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convolution for vision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xmlns="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xmlns="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xmlns="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xmlns="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xmlns="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xmlns="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xmlns="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sample efficiency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xmlns="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xmlns="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xmlns="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log(policy) * return</a:t>
            </a:r>
          </a:p>
          <a:p>
            <a:pPr algn="ctr">
              <a:buNone/>
            </a:pPr>
            <a:endParaRPr lang="en-GB" sz="46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24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Fundamental assumption in statistical learning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ndependent and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dentically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istributed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independently drawn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from a 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fixed distribution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="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xmlns="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xmlns="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policy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value function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 smtClean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Deterministic Policy Gradients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" y="1898070"/>
            <a:ext cx="9745283" cy="290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49" y="5202237"/>
            <a:ext cx="3962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Critic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Continuous action spaces</a:t>
            </a:r>
          </a:p>
          <a:p>
            <a:pPr>
              <a:buNone/>
            </a:pPr>
            <a:endParaRPr lang="en-GB" dirty="0" smtClean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Off policy</a:t>
            </a:r>
          </a:p>
          <a:p>
            <a:pPr>
              <a:buNone/>
            </a:pPr>
            <a:endParaRPr lang="en-GB" dirty="0" smtClean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experience replay</a:t>
            </a: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target networks</a:t>
            </a:r>
          </a:p>
        </p:txBody>
      </p:sp>
    </p:spTree>
    <p:extLst>
      <p:ext uri="{BB962C8B-B14F-4D97-AF65-F5344CB8AC3E}">
        <p14:creationId xmlns:p14="http://schemas.microsoft.com/office/powerpoint/2010/main" val="1988744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Stochastic policy gradient (review)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is a </a:t>
                </a:r>
                <a:r>
                  <a:rPr lang="en-GB" b="1" dirty="0" smtClean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probability distribution </a:t>
                </a: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over actions</a:t>
                </a: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then select action by sampling from this </a:t>
                </a:r>
                <a:r>
                  <a:rPr lang="en-GB" sz="2800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distribution</a:t>
                </a:r>
                <a:endParaRPr lang="en-GB" dirty="0" smtClean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GB" b="0" dirty="0" smtClean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 smtClean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Policy Gradient (DPG) parameterizes a </a:t>
                </a:r>
                <a:r>
                  <a:rPr lang="en-GB" b="1" dirty="0" smtClean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b="0" dirty="0" smtClean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DPG = more sample efficient (integrates (for integrate </a:t>
                </a:r>
                <a:r>
                  <a:rPr lang="en-GB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read sums!) </a:t>
                </a: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over state space only </a:t>
                </a:r>
                <a:r>
                  <a:rPr lang="mr-IN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–</a:t>
                </a: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not over action space like stochastic does)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2921" r="-1210" b="-4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6540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 Components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off-policy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function that maps state to action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exploratory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on-policy (critic of the current policy)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function that estimates Q(</a:t>
            </a:r>
            <a:r>
              <a:rPr lang="en-GB" dirty="0" err="1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s,a</a:t>
            </a: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)</a:t>
            </a: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 (???)</a:t>
            </a:r>
          </a:p>
        </p:txBody>
      </p:sp>
    </p:spTree>
    <p:extLst>
      <p:ext uri="{BB962C8B-B14F-4D97-AF65-F5344CB8AC3E}">
        <p14:creationId xmlns:p14="http://schemas.microsoft.com/office/powerpoint/2010/main" val="18343785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Gradients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Stochastic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 smtClean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𝜵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𝒔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𝜵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𝝁</m:t>
                                  </m:r>
                                </m:sup>
                              </m:sSup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𝒔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𝒂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Off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2921" b="-4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13320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Updating policy weights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gradient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 smtClean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update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𝑤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𝛼</m:t>
                    </m:r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learning rate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𝑤</m:t>
                        </m:r>
                      </m:sup>
                    </m:sSup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 value function parameterized by weights w</a:t>
                </a:r>
                <a:endParaRPr lang="en-GB" sz="24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 smtClean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importance sampling needed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10431" b="-26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9870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Results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endParaRPr lang="en-GB" dirty="0" smtClean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 smtClean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 smtClean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Difference between stochastic (green) and deterministic (red) increases with the size of the action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1718854"/>
            <a:ext cx="9621170" cy="2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56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1522466"/>
            <a:ext cx="9939971" cy="394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337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allows use of on-policy learners (i.e. SARSA, Actor-Critic)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𝜽</m:t>
                          </m:r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an action-value function to approximate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6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xmlns="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xmlns="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/>
                </a:r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r>
                  <a:rPr lang="en-US" dirty="0"/>
                  <a:t/>
                </a:r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r>
                  <a:rPr lang="en-US" dirty="0"/>
                  <a:t/>
                </a:r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Model free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="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xmlns="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xmlns="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xmlns="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AlphaGo, in context – Andrej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Karpathy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r>
              <a:rPr lang="en-US" sz="2200" dirty="0"/>
              <a:t/>
            </a:r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smtClean="0">
                <a:latin typeface="Yu Gothic" charset="-128"/>
                <a:ea typeface="Yu Gothic" charset="-128"/>
                <a:cs typeface="Yu Gothic" charset="-128"/>
              </a:rPr>
              <a:t>We won’t cover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 smtClean="0">
                <a:latin typeface="Yu Gothic" charset="-128"/>
                <a:ea typeface="Yu Gothic" charset="-128"/>
                <a:cs typeface="Yu Gothic" charset="-128"/>
              </a:rPr>
              <a:t>Model based RL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 smtClean="0">
                <a:latin typeface="Yu Gothic" charset="-128"/>
                <a:ea typeface="Yu Gothic" charset="-128"/>
                <a:cs typeface="Yu Gothic" charset="-128"/>
              </a:rPr>
              <a:t>Evolutionary algorithms</a:t>
            </a:r>
          </a:p>
          <a:p>
            <a:pPr lvl="0">
              <a:buNone/>
            </a:pPr>
            <a:r>
              <a:rPr lang="en-GB" dirty="0" smtClean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smtClean="0">
                <a:latin typeface="Yu Gothic" charset="-128"/>
                <a:ea typeface="Yu Gothic" charset="-128"/>
                <a:cs typeface="Yu Gothic" charset="-128"/>
              </a:rPr>
              <a:t>non-gradient based approach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smtClean="0">
                <a:latin typeface="Yu Gothic" charset="-128"/>
                <a:ea typeface="Yu Gothic" charset="-128"/>
                <a:cs typeface="Yu Gothic" charset="-128"/>
              </a:rPr>
              <a:t>deal with sparse error signals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smtClean="0">
                <a:latin typeface="Yu Gothic" charset="-128"/>
                <a:ea typeface="Yu Gothic" charset="-128"/>
                <a:cs typeface="Yu Gothic" charset="-128"/>
              </a:rPr>
              <a:t>easily parallelizable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 smtClean="0">
                <a:latin typeface="Yu Gothic" charset="-128"/>
                <a:ea typeface="Yu Gothic" charset="-128"/>
                <a:cs typeface="Yu Gothic" charset="-128"/>
              </a:rPr>
              <a:t>Cross entropy method</a:t>
            </a:r>
          </a:p>
        </p:txBody>
      </p:sp>
    </p:spTree>
    <p:extLst>
      <p:ext uri="{BB962C8B-B14F-4D97-AF65-F5344CB8AC3E}">
        <p14:creationId xmlns:p14="http://schemas.microsoft.com/office/powerpoint/2010/main" val="6667603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learns using only </a:t>
            </a:r>
            <a:r>
              <a:rPr lang="en-US" sz="2800" b="1" dirty="0">
                <a:solidFill>
                  <a:schemeClr val="accent6"/>
                </a:solidFill>
              </a:rPr>
              <a:t>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October 2015 	beat European Go champion 	5-0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March 2016	beat Lee Sedol (Federer of Go) 	4-1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May 2017		beat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Ke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Jie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superhuman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does the action change the environment state</a:t>
            </a: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Applications – David Silver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multiple epochs over a batch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Silly mistakes I’ve made so far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A5643D-3278-489A-9F05-791D01D9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" y="1563480"/>
            <a:ext cx="9576625" cy="50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robotics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self driving cars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smart contracts on blockchains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recommender systems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 design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manufacturing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energy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xmlns="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xmlns="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xmlns="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xmlns="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xmlns="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xmlns="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xmlns="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an alternative method to use instead of a random forest, neural network etc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“I’ll try to solve this problem using a convolutional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nn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or RL” this is </a:t>
            </a:r>
            <a:r>
              <a:rPr lang="en-GB" b="1" dirty="0">
                <a:solidFill>
                  <a:srgbClr val="FF3333"/>
                </a:solidFill>
                <a:latin typeface="Yu Gothic" charset="-128"/>
                <a:ea typeface="Yu Gothic" charset="-128"/>
                <a:cs typeface="Yu Gothic" charset="-128"/>
              </a:rPr>
              <a:t>nonsensical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neural networks with multiple layers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using multiple layer networks to 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approximate policies or value functions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>
                <a:latin typeface="Yu Gothic" charset="-128"/>
                <a:ea typeface="Yu Gothic" charset="-128"/>
                <a:cs typeface="Yu Gothic" charset="-128"/>
              </a:rPr>
              <a:t>Demis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Hassabis is Founder &amp; CEO of DeepMind</a:t>
            </a:r>
          </a:p>
          <a:p>
            <a:pPr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the brilliance of </a:t>
            </a:r>
            <a:r>
              <a:rPr lang="en-US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AlphaGo</a:t>
            </a: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in it’s 2015 series</a:t>
            </a:r>
          </a:p>
          <a:p>
            <a:pPr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/>
            </a:r>
            <a:br>
              <a:rPr lang="en-US" dirty="0">
                <a:latin typeface="Yu Gothic" charset="-128"/>
                <a:ea typeface="Yu Gothic" charset="-128"/>
                <a:cs typeface="Yu Gothic" charset="-128"/>
              </a:rPr>
            </a:b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xmlns="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>
                <a:latin typeface="Yu Gothic" charset="-128"/>
                <a:ea typeface="Yu Gothic" charset="-128"/>
                <a:cs typeface="Yu Gothic" charset="-128"/>
              </a:rPr>
              <a:t>Reinforcement learning </a:t>
            </a:r>
            <a:br>
              <a:rPr lang="en-GB" sz="5200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/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is</a:t>
            </a:r>
            <a:br>
              <a:rPr lang="en-GB" sz="3200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b="1" dirty="0">
                <a:latin typeface="Yu Gothic" charset="-128"/>
                <a:ea typeface="Yu Gothic" charset="-128"/>
                <a:cs typeface="Yu Gothic" charset="-128"/>
              </a:rPr>
              <a:t/>
            </a:r>
            <a:br>
              <a:rPr lang="en-GB" b="1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5200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learning through action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xmlns="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xmlns="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xmlns="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xmlns="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xmlns="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xmlns="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Neurobiological evidence that reward signals during perceptual learning may influence the characteristics of representations within the primate visual cortex (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et. al 2015)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Habit formation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Cue -&gt; Routine -&gt; Reward (state -&gt; action -&gt; reward)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Basal ganglia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reinforcement learning 	generate more data through action</a:t>
                </a:r>
              </a:p>
              <a:p>
                <a:pPr lvl="0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 		exploration vs exploitation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		data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	credit assignment</a:t>
            </a:r>
          </a:p>
          <a:p>
            <a:pPr lvl="1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		sample efficiency</a:t>
            </a:r>
          </a:p>
          <a:p>
            <a:pPr lvl="1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 I go to the restaurant in Berlin I think is best – or do  I try something new?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 =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finding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Exploitation =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using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needs to balance between the two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Design of reward signal vs. exploration required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Algorithm does care about the time step</a:t>
            </a:r>
          </a:p>
          <a:p>
            <a:pPr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the samples collected on a given episode are correlated (along the state trajectory)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breaks the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independent sampling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Environment can be non-stationary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 changes the data we see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changes the data we see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of these break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identically distributed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9A3AEBB-2113-4969-A932-2665711001DD}"/>
              </a:ext>
            </a:extLst>
          </p:cNvPr>
          <p:cNvSpPr txBox="1"/>
          <p:nvPr/>
        </p:nvSpPr>
        <p:spPr>
          <a:xfrm>
            <a:off x="-523207" y="1217149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271B15F-F1D3-4440-A116-A6A07B8D719E}"/>
              </a:ext>
            </a:extLst>
          </p:cNvPr>
          <p:cNvSpPr txBox="1"/>
          <p:nvPr/>
        </p:nvSpPr>
        <p:spPr>
          <a:xfrm>
            <a:off x="-612250" y="3307941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FBFF32-32A9-4B42-A29F-50DE11350E39}"/>
              </a:ext>
            </a:extLst>
          </p:cNvPr>
          <p:cNvSpPr txBox="1"/>
          <p:nvPr/>
        </p:nvSpPr>
        <p:spPr>
          <a:xfrm>
            <a:off x="-449575" y="5398733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data scientist</a:t>
            </a:r>
          </a:p>
        </p:txBody>
      </p:sp>
      <p:pic>
        <p:nvPicPr>
          <p:cNvPr id="9" name="Picture 2" descr="https://www.underconsideration.com/brandnew/archives/engie_logo.jpg">
            <a:extLst>
              <a:ext uri="{FF2B5EF4-FFF2-40B4-BE49-F238E27FC236}">
                <a16:creationId xmlns:a16="http://schemas.microsoft.com/office/drawing/2014/main" xmlns="" id="{13113CDB-AE4B-4CC9-B443-E3FD6094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2525090"/>
            <a:ext cx="484749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717104F-65BA-465B-BADD-B4732C787B00}"/>
              </a:ext>
            </a:extLst>
          </p:cNvPr>
          <p:cNvSpPr txBox="1"/>
          <p:nvPr/>
        </p:nvSpPr>
        <p:spPr>
          <a:xfrm>
            <a:off x="-612250" y="3961857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2011 - 2016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D0A69EE-0369-4427-B4CA-89A3A34635C3}"/>
              </a:ext>
            </a:extLst>
          </p:cNvPr>
          <p:cNvSpPr txBox="1"/>
          <p:nvPr/>
        </p:nvSpPr>
        <p:spPr>
          <a:xfrm>
            <a:off x="4905954" y="986316"/>
            <a:ext cx="517467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B.Eng. – Chemical Engineering</a:t>
            </a:r>
          </a:p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MSc - Advanced Process Design for Energy</a:t>
            </a:r>
          </a:p>
        </p:txBody>
      </p:sp>
      <p:pic>
        <p:nvPicPr>
          <p:cNvPr id="12" name="Picture 4" descr="https://static1.squarespace.com/static/58de77cf8419c250956ed6cf/t/58e2770b9de4bba7687281fa/1510142948451/">
            <a:extLst>
              <a:ext uri="{FF2B5EF4-FFF2-40B4-BE49-F238E27FC236}">
                <a16:creationId xmlns:a16="http://schemas.microsoft.com/office/drawing/2014/main" xmlns="" id="{425ECA6F-80B4-414D-BEF1-19D4FF2A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39" y="5048568"/>
            <a:ext cx="3778365" cy="13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0AB289A-8460-417A-8EAA-68FDC1EFF936}"/>
              </a:ext>
            </a:extLst>
          </p:cNvPr>
          <p:cNvSpPr txBox="1"/>
          <p:nvPr/>
        </p:nvSpPr>
        <p:spPr>
          <a:xfrm>
            <a:off x="-449575" y="6068613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2017 - present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Reinforcement learning will </a:t>
            </a:r>
            <a:r>
              <a:rPr lang="en-GB" sz="4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always</a:t>
            </a: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Which actions give us which reward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signal is often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benefit of action only seen much later  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experience with reward = 0</a:t>
            </a:r>
          </a:p>
          <a:p>
            <a:pPr lvl="1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Sometimes we can design a more dense reward signal for a given environment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</a:t>
            </a:r>
            <a:r>
              <a:rPr lang="en-US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quickly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a learner learns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often we </a:t>
            </a:r>
            <a:r>
              <a:rPr lang="en-US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reuse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data 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do we only learn once or can we learn from it again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on vs off policy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much we </a:t>
            </a:r>
            <a:r>
              <a:rPr lang="en-US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squeeze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out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of data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i.e. learn a value function, learn a environment model 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data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  <a:p>
            <a:pPr lvl="1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Mathematical framework for the reinforcement learning problem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Present state is totally independent of the past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Future is conditional only on the present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current state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any additional information about the history of the process will not improve our decision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719B1AE-C25B-48CE-BBBC-00818C04B974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lvl="0" algn="ctr"/>
                <a14:m>
                  <m:oMath xmlns:m="http://schemas.openxmlformats.org/officeDocument/2006/math"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…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b="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r>
                  <a:rPr lang="en-GB" sz="5800" dirty="0" smtClean="0"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719B1AE-C25B-48CE-BBBC-00818C04B97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95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all problems are true MDPs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it’s more of an ideal - often unrealistic in practice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partially observed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MDPs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POMDP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the agent can only see some of the state variables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/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Lose convergence guarantees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still might be able to train a good agent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xmlns="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 learning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 getting </a:t>
            </a:r>
            <a:r>
              <a:rPr lang="en-US" sz="3200" dirty="0" smtClean="0">
                <a:latin typeface="Yu Gothic" charset="-128"/>
                <a:ea typeface="Yu Gothic" charset="-128"/>
                <a:cs typeface="Yu Gothic" charset="-128"/>
              </a:rPr>
              <a:t>excited </a:t>
            </a:r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about reinforcement learning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 seeing state of the art concepts are not too far out of each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 knowing where to look next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Two objects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+ environment</a:t>
            </a:r>
          </a:p>
          <a:p>
            <a:pPr lvl="0" algn="l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Three signals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xmlns="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xmlns="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Discretiziation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maximize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cumulative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discount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nomenclature &amp; definitions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background &amp; terminology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On vs. off-policy learning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 vs off policy learning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can be used for 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1800" i="1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endParaRPr lang="en-GB" sz="1800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xmlns="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xmlns="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xmlns="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xmlns="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(G</a:t>
                </a:r>
                <a:r>
                  <a:rPr lang="en-GB" baseline="-250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after time t,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995601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Maximising return is making an assumption about the nature of our goals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i="1" dirty="0">
                <a:solidFill>
                  <a:srgbClr val="000000"/>
                </a:solidFill>
              </a:rPr>
              <a:t>Goals can be described by the maximization of expected cumulative reward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</a:rPr>
              <a:t>Do you agree with this?</a:t>
            </a:r>
          </a:p>
          <a:p>
            <a:pPr lvl="6" algn="just">
              <a:buNone/>
            </a:pPr>
            <a:endParaRPr lang="en-GB" b="1" dirty="0">
              <a:solidFill>
                <a:srgbClr val="000000"/>
              </a:solidFill>
              <a:ea typeface="+mn-ea"/>
              <a:cs typeface="+mn-cs"/>
            </a:endParaRPr>
          </a:p>
          <a:p>
            <a:pPr lvl="6" algn="just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693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stochastic environment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hyperbolic </a:t>
            </a:r>
            <a:r>
              <a:rPr lang="en-GB" sz="2800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time value of money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Makes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return for infinite </a:t>
            </a:r>
            <a:r>
              <a:rPr lang="en-GB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horizon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finite sum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for discount [0,1</a:t>
            </a:r>
            <a:r>
              <a:rPr lang="en-GB" sz="2800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)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Many games with tree-like structures (without cycles) can use a discount of 1.  Also when time to solve is irrelevant (</a:t>
            </a:r>
            <a:r>
              <a:rPr lang="en-GB" sz="2800" dirty="0" err="1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 smtClean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 board game)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/media/5507/live-5507-10333-jair.pdf</a:t>
            </a:r>
            <a:endParaRPr lang="en-GB" sz="2800" dirty="0" smtClean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– Reinforcement Learning: An Introduction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 bible of reinforcement learning</a:t>
            </a:r>
          </a:p>
          <a:p>
            <a:pPr lvl="2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2</a:t>
            </a:r>
            <a:r>
              <a:rPr lang="en-GB" sz="2400" baseline="30000" dirty="0">
                <a:latin typeface="Yu Gothic" charset="-128"/>
                <a:ea typeface="Yu Gothic" charset="-128"/>
                <a:cs typeface="Yu Gothic" charset="-128"/>
              </a:rPr>
              <a:t>nd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edition in progress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RL Course by David Silver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10 lecture series by lead DeepMind programmer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Li (2017) Deep Reinforcement Learning: An Overview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These are all in the course repo 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  <a:hlinkClick r:id="rId3"/>
              </a:rPr>
              <a:t>https://github.com/ADGEfficiency/DSR_RL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agent &amp; environment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state, reward &amp;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rules to select actions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Environment model	predicts next state &amp; reward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future discounted reward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Value</a:t>
            </a:r>
            <a:r>
              <a:rPr lang="en-GB" sz="42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  <a:p>
            <a:pPr algn="ctr">
              <a:buNone/>
            </a:pP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sz="42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state</a:t>
                </a:r>
              </a:p>
              <a:p>
                <a:pPr algn="ctr">
                  <a:buNone/>
                </a:pP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</a:t>
                </a: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b="1" dirty="0"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 return </a:t>
                </a:r>
                <a:r>
                  <a:rPr lang="en-GB" sz="2800" i="1" dirty="0">
                    <a:latin typeface="Yu Gothic" charset="-128"/>
                    <a:ea typeface="Yu Gothic" charset="-128"/>
                    <a:cs typeface="Yu Gothic" charset="-128"/>
                  </a:rPr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4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</a:t>
                </a:r>
                <a:r>
                  <a:rPr lang="en-GB" sz="2800" i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</a:t>
                </a:r>
                <a:r>
                  <a:rPr lang="en-GB" sz="2800" i="1" dirty="0">
                    <a:latin typeface="Yu Gothic" charset="-128"/>
                    <a:ea typeface="Yu Gothic" charset="-128"/>
                    <a:cs typeface="Yu Gothic" charset="-128"/>
                  </a:rPr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latin typeface="Yu Gothic" charset="-128"/>
                    <a:ea typeface="Yu Gothic" charset="-128"/>
                    <a:cs typeface="Yu Gothic" charset="-128"/>
                  </a:rPr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800" i="1" dirty="0"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prediction of return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prediction of future expected discounted reward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value function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xmlns="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𝐺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𝑡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𝑟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𝑆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𝐴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𝑃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𝑅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𝛾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Markov Decision Process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𝜖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[−1,+1)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		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i</a:t>
                </a:r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−1</m:t>
                    </m:r>
                  </m:oMath>
                </a14:m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+1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="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𝑤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6124"/>
          <a:stretch/>
        </p:blipFill>
        <p:spPr>
          <a:xfrm>
            <a:off x="288000" y="3610405"/>
            <a:ext cx="3600000" cy="36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A027B09-D0BA-4BDE-8CBB-4F4B3514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7" y="1788942"/>
            <a:ext cx="3422533" cy="15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xmlns="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</a:t>
                </a:r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r>
                  <a:rPr lang="en-GB" sz="32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3200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xmlns="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(s’)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xmlns="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Yu Gothic" charset="-128"/>
                <a:ea typeface="Yu Gothic" charset="-128"/>
                <a:cs typeface="Yu Gothic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approximation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r>
              <a:rPr lang="en-GB" dirty="0" smtClean="0">
                <a:latin typeface="Yu Gothic" charset="-128"/>
                <a:ea typeface="Yu Gothic" charset="-128"/>
                <a:cs typeface="Yu Gothic" charset="-128"/>
              </a:rPr>
              <a:t>The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prediction problem, or policy evaluation, is to compute the state or action value function for a policy. </a:t>
            </a:r>
            <a:endParaRPr lang="en-GB" dirty="0" smtClean="0">
              <a:latin typeface="Yu Gothic" charset="-128"/>
              <a:ea typeface="Yu Gothic" charset="-128"/>
              <a:cs typeface="Yu Gothic" charset="-128"/>
            </a:endParaRPr>
          </a:p>
          <a:p>
            <a:endParaRPr lang="en-GB" dirty="0" smtClean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 smtClean="0">
                <a:latin typeface="Yu Gothic" charset="-128"/>
                <a:ea typeface="Yu Gothic" charset="-128"/>
                <a:cs typeface="Yu Gothic" charset="-128"/>
              </a:rPr>
              <a:t>The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control problem is to find the optimal policy. </a:t>
            </a:r>
            <a:endParaRPr lang="en-GB" dirty="0" smtClean="0">
              <a:latin typeface="Yu Gothic" charset="-128"/>
              <a:ea typeface="Yu Gothic" charset="-128"/>
              <a:cs typeface="Yu Gothic" charset="-128"/>
            </a:endParaRPr>
          </a:p>
          <a:p>
            <a:endParaRPr lang="en-GB" dirty="0" smtClean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 smtClean="0">
                <a:latin typeface="Yu Gothic" charset="-128"/>
                <a:ea typeface="Yu Gothic" charset="-128"/>
                <a:cs typeface="Yu Gothic" charset="-128"/>
              </a:rPr>
              <a:t>Planning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constructs a value function or a policy with a model</a:t>
            </a:r>
            <a:r>
              <a:rPr lang="en-GB" dirty="0" smtClean="0">
                <a:latin typeface="Yu Gothic" charset="-128"/>
                <a:ea typeface="Yu Gothic" charset="-128"/>
                <a:cs typeface="Yu Gothic" charset="-128"/>
              </a:rPr>
              <a:t>.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Expectation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	mean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Conditionals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next state &amp; reward, given state &amp; action</a:t>
                </a:r>
              </a:p>
              <a:p>
                <a:pPr lvl="1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|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US" sz="2400" i="1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reward received given state &amp; action</a:t>
                </a:r>
              </a:p>
              <a:p>
                <a:pPr lvl="1"/>
                <a:endParaRPr lang="en-GB" sz="12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	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1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US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US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The state transition probabilities p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note – return for all terminal states are zero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xmlns="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xmlns="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policy (what action we pick in state 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V(s)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even when </a:t>
            </a: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P(s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|s’, a)=0</a:t>
            </a:r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Requires a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value of state </a:t>
                </a: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by averaging returns observed after visit to that state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r>
                  <a:rPr lang="en-US" sz="28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by sampling observed returns</a:t>
                </a: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As more episodes run, estimate should converge to the expected value </a:t>
                </a: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Low bias &amp; high variance – why?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26944</TotalTime>
  <Words>8925</Words>
  <Application>Microsoft Macintosh PowerPoint</Application>
  <PresentationFormat>Custom</PresentationFormat>
  <Paragraphs>2000</Paragraphs>
  <Slides>251</Slides>
  <Notes>251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251</vt:i4>
      </vt:variant>
    </vt:vector>
  </HeadingPairs>
  <TitlesOfParts>
    <vt:vector size="264" baseType="lpstr"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Yu Gothic</vt:lpstr>
      <vt:lpstr>Default 1</vt:lpstr>
      <vt:lpstr>a glance at reinforcement learning</vt:lpstr>
      <vt:lpstr>Course notes</vt:lpstr>
      <vt:lpstr>Today</vt:lpstr>
      <vt:lpstr>PowerPoint Presentation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We won’t cover</vt:lpstr>
      <vt:lpstr>Applications – David Silver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 Presentation</vt:lpstr>
      <vt:lpstr>Return</vt:lpstr>
      <vt:lpstr>Reward Hypothesis</vt:lpstr>
      <vt:lpstr>Why would we discount future rewards?</vt:lpstr>
      <vt:lpstr>Discounting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– value function approximation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Visualizing Q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Normalized DQN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Deterministic Policy Gradients</vt:lpstr>
      <vt:lpstr>DPG</vt:lpstr>
      <vt:lpstr>Stochastic policy gradient (review)</vt:lpstr>
      <vt:lpstr>DPG Components</vt:lpstr>
      <vt:lpstr>Gradients</vt:lpstr>
      <vt:lpstr>Updating policy weights</vt:lpstr>
      <vt:lpstr>Results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389</cp:revision>
  <dcterms:created xsi:type="dcterms:W3CDTF">2017-09-02T04:41:48Z</dcterms:created>
  <dcterms:modified xsi:type="dcterms:W3CDTF">2018-01-21T13:31:54Z</dcterms:modified>
</cp:coreProperties>
</file>